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8" r:id="rId3"/>
    <p:sldId id="261" r:id="rId4"/>
    <p:sldId id="259" r:id="rId5"/>
    <p:sldId id="266" r:id="rId6"/>
    <p:sldId id="267" r:id="rId7"/>
    <p:sldId id="268" r:id="rId8"/>
    <p:sldId id="269" r:id="rId9"/>
    <p:sldId id="270" r:id="rId10"/>
    <p:sldId id="288" r:id="rId11"/>
  </p:sldIdLst>
  <p:sldSz cx="9144000" cy="5143500" type="screen16x9"/>
  <p:notesSz cx="6858000" cy="9144000"/>
  <p:embeddedFontLst>
    <p:embeddedFont>
      <p:font typeface="Bernard MT Condensed" panose="02050806060905020404" pitchFamily="18" charset="0"/>
      <p:regular r:id="rId13"/>
    </p:embeddedFont>
    <p:embeddedFont>
      <p:font typeface="JetBrains Mono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78BF"/>
    <a:srgbClr val="24283B"/>
    <a:srgbClr val="1DA85B"/>
    <a:srgbClr val="8493E6"/>
    <a:srgbClr val="8687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FB9A2-E85A-AFB8-A2F2-645B426075A5}" v="33" dt="2023-12-03T08:54:00.331"/>
    <p1510:client id="{1DE73E69-DE87-32E9-9EA3-2CEDAA3B4BA7}" v="80" dt="2023-11-29T18:25:51.331"/>
    <p1510:client id="{50BA671C-0AF9-6659-A7DE-CF9AFE774F71}" v="15" dt="2023-11-30T03:43:20.896"/>
    <p1510:client id="{70F13658-4C8E-4165-8106-24DD54E8F311}" v="1497" dt="2023-11-29T20:46:12.743"/>
    <p1510:client id="{9F803153-0FD6-2B6D-1424-B6C041C606D6}" v="1064" dt="2023-12-01T08:38:03.230"/>
    <p1510:client id="{F9648D41-B290-5882-638B-A31C77150746}" v="26" dt="2023-11-30T19:38:14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27a9a644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27a9a644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627a9a644a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627a9a644a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27a9a644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27a9a644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27a9a644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27a9a644a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627a9a644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627a9a644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27a9a644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627a9a644a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27a9a644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627a9a644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27a9a644a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627a9a644a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27a9a644a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27a9a644a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27a9a644a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27a9a644a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4283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771525" y="1002225"/>
            <a:ext cx="72438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600" b="1" err="1">
                <a:solidFill>
                  <a:srgbClr val="BB9AF7"/>
                </a:solidFill>
                <a:highlight>
                  <a:srgbClr val="24283B"/>
                </a:highlight>
                <a:latin typeface="Bernard MT Condensed"/>
                <a:sym typeface="JetBrains Mono"/>
              </a:rPr>
              <a:t>DormEase</a:t>
            </a:r>
            <a:endParaRPr lang="en-US" sz="3600">
              <a:latin typeface="Bernard MT Condense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738236" y="2020079"/>
            <a:ext cx="3129000" cy="189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7AA2F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Presented By</a:t>
            </a:r>
            <a:endParaRPr sz="1200" b="1" dirty="0">
              <a:solidFill>
                <a:srgbClr val="7AA2F7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algn="r"/>
            <a:endParaRPr lang="en" sz="1200" b="1" dirty="0">
              <a:solidFill>
                <a:srgbClr val="7AA2F7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algn="r"/>
            <a:r>
              <a:rPr lang="en" sz="1200" dirty="0">
                <a:solidFill>
                  <a:srgbClr val="CFE2F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Rakib Ahsan</a:t>
            </a:r>
          </a:p>
          <a:p>
            <a:pPr algn="r"/>
            <a:r>
              <a:rPr lang="en" sz="1200" dirty="0">
                <a:solidFill>
                  <a:srgbClr val="CFE2F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1905024</a:t>
            </a:r>
            <a:endParaRPr lang="en" sz="1200" dirty="0">
              <a:solidFill>
                <a:srgbClr val="CFE2F3"/>
              </a:solidFill>
              <a:latin typeface="JetBrains Mono"/>
              <a:ea typeface="JetBrains Mono"/>
              <a:cs typeface="JetBrains Mono"/>
            </a:endParaRPr>
          </a:p>
          <a:p>
            <a:pPr algn="r"/>
            <a:endParaRPr lang="en" sz="1200" dirty="0">
              <a:solidFill>
                <a:srgbClr val="CFE2F3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algn="r"/>
            <a:r>
              <a:rPr lang="en" sz="1200" dirty="0">
                <a:solidFill>
                  <a:srgbClr val="CFE2F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Al-Amin Sany</a:t>
            </a:r>
            <a:endParaRPr lang="en" dirty="0"/>
          </a:p>
          <a:p>
            <a:pPr algn="r"/>
            <a:r>
              <a:rPr lang="en" sz="1200" dirty="0">
                <a:solidFill>
                  <a:srgbClr val="CFE2F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1905048</a:t>
            </a:r>
          </a:p>
          <a:p>
            <a:pPr algn="r"/>
            <a:endParaRPr lang="en" sz="1200" dirty="0">
              <a:solidFill>
                <a:srgbClr val="CFE2F3"/>
              </a:solidFill>
              <a:latin typeface="JetBrains Mono"/>
              <a:ea typeface="JetBrains Mono"/>
              <a:cs typeface="JetBrains Mono"/>
            </a:endParaRPr>
          </a:p>
          <a:p>
            <a:pPr algn="r"/>
            <a:r>
              <a:rPr lang="en" sz="1200" dirty="0">
                <a:solidFill>
                  <a:srgbClr val="CFE2F3"/>
                </a:solidFill>
                <a:latin typeface="JetBrains Mono"/>
                <a:ea typeface="JetBrains Mono"/>
                <a:cs typeface="JetBrains Mono"/>
              </a:rPr>
              <a:t>Bijoy </a:t>
            </a:r>
            <a:r>
              <a:rPr lang="en" sz="1200" dirty="0" err="1">
                <a:solidFill>
                  <a:srgbClr val="CFE2F3"/>
                </a:solidFill>
                <a:latin typeface="JetBrains Mono"/>
                <a:ea typeface="JetBrains Mono"/>
                <a:cs typeface="JetBrains Mono"/>
              </a:rPr>
              <a:t>Ahemd</a:t>
            </a:r>
            <a:r>
              <a:rPr lang="en" sz="1200" dirty="0">
                <a:solidFill>
                  <a:srgbClr val="CFE2F3"/>
                </a:solidFill>
                <a:latin typeface="JetBrains Mono"/>
                <a:ea typeface="JetBrains Mono"/>
                <a:cs typeface="JetBrains Mono"/>
              </a:rPr>
              <a:t> </a:t>
            </a:r>
            <a:r>
              <a:rPr lang="en" sz="1200" dirty="0" err="1">
                <a:solidFill>
                  <a:srgbClr val="CFE2F3"/>
                </a:solidFill>
                <a:latin typeface="JetBrains Mono"/>
                <a:ea typeface="JetBrains Mono"/>
                <a:cs typeface="JetBrains Mono"/>
              </a:rPr>
              <a:t>Saiem</a:t>
            </a:r>
          </a:p>
          <a:p>
            <a:pPr algn="r"/>
            <a:r>
              <a:rPr lang="en" sz="1200" dirty="0">
                <a:solidFill>
                  <a:srgbClr val="CFE2F3"/>
                </a:solidFill>
                <a:latin typeface="JetBrains Mono"/>
                <a:ea typeface="JetBrains Mono"/>
                <a:cs typeface="JetBrains Mono"/>
              </a:rPr>
              <a:t>1905052</a:t>
            </a:r>
          </a:p>
        </p:txBody>
      </p:sp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F5B68368-025A-58AC-810D-DB900758EDEE}"/>
              </a:ext>
            </a:extLst>
          </p:cNvPr>
          <p:cNvSpPr txBox="1"/>
          <p:nvPr/>
        </p:nvSpPr>
        <p:spPr>
          <a:xfrm>
            <a:off x="-794547" y="2028362"/>
            <a:ext cx="3129000" cy="189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1200" b="1" dirty="0">
                <a:solidFill>
                  <a:srgbClr val="7AA2F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Group Information</a:t>
            </a:r>
            <a:endParaRPr sz="1200" b="1" dirty="0">
              <a:solidFill>
                <a:srgbClr val="7AA2F7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algn="r"/>
            <a:endParaRPr lang="en" sz="1200" b="1" dirty="0">
              <a:solidFill>
                <a:srgbClr val="7AA2F7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algn="r"/>
            <a:r>
              <a:rPr lang="en" sz="1200">
                <a:solidFill>
                  <a:srgbClr val="CFE2F3"/>
                </a:solidFill>
                <a:latin typeface="JetBrains Mono"/>
                <a:cs typeface="JetBrains Mono"/>
                <a:sym typeface="JetBrains Mono"/>
              </a:rPr>
              <a:t>Subsection: A2</a:t>
            </a:r>
          </a:p>
          <a:p>
            <a:pPr algn="r"/>
            <a:r>
              <a:rPr lang="en" sz="1200" dirty="0">
                <a:solidFill>
                  <a:srgbClr val="CFE2F3"/>
                </a:solidFill>
                <a:latin typeface="JetBrains Mono"/>
                <a:cs typeface="JetBrains Mono"/>
              </a:rPr>
              <a:t>Group ID: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/>
          <p:nvPr/>
        </p:nvSpPr>
        <p:spPr>
          <a:xfrm>
            <a:off x="950100" y="2062050"/>
            <a:ext cx="72438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 b="1">
                <a:solidFill>
                  <a:srgbClr val="BB9AF7"/>
                </a:solidFill>
                <a:highlight>
                  <a:srgbClr val="24283B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Thank You</a:t>
            </a:r>
            <a:endParaRPr sz="1800" b="1">
              <a:solidFill>
                <a:srgbClr val="7DC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601175" y="406200"/>
            <a:ext cx="80559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rgbClr val="BB9AF7"/>
                </a:solidFill>
                <a:latin typeface="JetBrains Mono"/>
                <a:cs typeface="JetBrains Mono"/>
                <a:sym typeface="JetBrains Mono"/>
              </a:rPr>
              <a:t>Introduction</a:t>
            </a:r>
            <a:endParaRPr lang="en" sz="2400" b="1" dirty="0">
              <a:solidFill>
                <a:srgbClr val="BB9AF7"/>
              </a:solidFill>
              <a:latin typeface="JetBrains Mono"/>
              <a:cs typeface="JetBrains Mono"/>
            </a:endParaRPr>
          </a:p>
        </p:txBody>
      </p:sp>
      <p:cxnSp>
        <p:nvCxnSpPr>
          <p:cNvPr id="69" name="Google Shape;69;p15"/>
          <p:cNvCxnSpPr/>
          <p:nvPr/>
        </p:nvCxnSpPr>
        <p:spPr>
          <a:xfrm>
            <a:off x="614375" y="876300"/>
            <a:ext cx="8029500" cy="0"/>
          </a:xfrm>
          <a:prstGeom prst="straightConnector1">
            <a:avLst/>
          </a:prstGeom>
          <a:noFill/>
          <a:ln w="9525" cap="flat" cmpd="sng">
            <a:solidFill>
              <a:srgbClr val="BB9A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5"/>
          <p:cNvSpPr txBox="1"/>
          <p:nvPr/>
        </p:nvSpPr>
        <p:spPr>
          <a:xfrm>
            <a:off x="614375" y="1159325"/>
            <a:ext cx="8029500" cy="3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40000"/>
              </a:lnSpc>
              <a:buFont typeface="Wingdings"/>
              <a:buChar char="Ø"/>
            </a:pPr>
            <a:r>
              <a:rPr lang="en" sz="1600" b="1" dirty="0">
                <a:solidFill>
                  <a:schemeClr val="bg2">
                    <a:lumMod val="20000"/>
                    <a:lumOff val="80000"/>
                  </a:schemeClr>
                </a:solidFill>
                <a:ea typeface="JetBrains Mono"/>
                <a:sym typeface="JetBrains Mono"/>
              </a:rPr>
              <a:t>Streamlining and enhancing the management of a hall through innovative software solutions.</a:t>
            </a:r>
            <a:endParaRPr lang="en" sz="1600" b="1" dirty="0">
              <a:solidFill>
                <a:schemeClr val="bg2">
                  <a:lumMod val="20000"/>
                  <a:lumOff val="80000"/>
                </a:schemeClr>
              </a:solidFill>
              <a:ea typeface="JetBrains Mono"/>
            </a:endParaRPr>
          </a:p>
          <a:p>
            <a:pPr marL="171450" indent="-171450">
              <a:lnSpc>
                <a:spcPct val="140000"/>
              </a:lnSpc>
              <a:buFont typeface="Wingdings"/>
              <a:buChar char="Ø"/>
            </a:pPr>
            <a:r>
              <a:rPr lang="en" sz="1600" b="1" dirty="0">
                <a:solidFill>
                  <a:schemeClr val="bg2">
                    <a:lumMod val="20000"/>
                    <a:lumOff val="80000"/>
                  </a:schemeClr>
                </a:solidFill>
                <a:ea typeface="JetBrains Mono"/>
              </a:rPr>
              <a:t>It will be a comprehensive platform designed to streamline communication, address concerns, and enhance the overall experience for both students and hall authorities.</a:t>
            </a:r>
          </a:p>
          <a:p>
            <a:pPr>
              <a:lnSpc>
                <a:spcPct val="140000"/>
              </a:lnSpc>
            </a:pPr>
            <a:endParaRPr lang="en-US" sz="1600" b="1" dirty="0">
              <a:solidFill>
                <a:schemeClr val="bg2">
                  <a:lumMod val="20000"/>
                  <a:lumOff val="80000"/>
                </a:schemeClr>
              </a:solidFill>
              <a:latin typeface="JetBrains Mono"/>
              <a:ea typeface="JetBrains Mono"/>
              <a:cs typeface="JetBrains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601175" y="406200"/>
            <a:ext cx="80559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rgbClr val="BB9AF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Key Modules</a:t>
            </a:r>
            <a:endParaRPr lang="en-US" sz="2400" b="1">
              <a:solidFill>
                <a:srgbClr val="BB9AF7"/>
              </a:solidFill>
              <a:latin typeface="JetBrains Mono"/>
              <a:ea typeface="JetBrains Mono"/>
              <a:cs typeface="JetBrains Mono"/>
            </a:endParaRPr>
          </a:p>
        </p:txBody>
      </p:sp>
      <p:cxnSp>
        <p:nvCxnSpPr>
          <p:cNvPr id="97" name="Google Shape;97;p18"/>
          <p:cNvCxnSpPr/>
          <p:nvPr/>
        </p:nvCxnSpPr>
        <p:spPr>
          <a:xfrm>
            <a:off x="614375" y="876300"/>
            <a:ext cx="8029500" cy="0"/>
          </a:xfrm>
          <a:prstGeom prst="straightConnector1">
            <a:avLst/>
          </a:prstGeom>
          <a:noFill/>
          <a:ln w="9525" cap="flat" cmpd="sng">
            <a:solidFill>
              <a:srgbClr val="BB9A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98;p18"/>
          <p:cNvSpPr txBox="1"/>
          <p:nvPr/>
        </p:nvSpPr>
        <p:spPr>
          <a:xfrm>
            <a:off x="606093" y="1159325"/>
            <a:ext cx="8037782" cy="391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8450">
              <a:lnSpc>
                <a:spcPct val="140000"/>
              </a:lnSpc>
              <a:buClr>
                <a:srgbClr val="CFE2F3"/>
              </a:buClr>
              <a:buSzPts val="1100"/>
              <a:buFont typeface="JetBrains Mono"/>
              <a:buChar char="●"/>
            </a:pPr>
            <a:r>
              <a:rPr lang="en" sz="1800" b="1" dirty="0">
                <a:solidFill>
                  <a:srgbClr val="A178BF"/>
                </a:solidFill>
                <a:sym typeface="JetBrains Mono"/>
              </a:rPr>
              <a:t>Newsfeed</a:t>
            </a:r>
            <a:endParaRPr lang="en-US" sz="1800" b="1">
              <a:solidFill>
                <a:srgbClr val="A178BF"/>
              </a:solidFill>
              <a:latin typeface="JetBrains Mono"/>
              <a:cs typeface="JetBrains Mono"/>
            </a:endParaRPr>
          </a:p>
          <a:p>
            <a:pPr marL="457200" indent="-298450">
              <a:lnSpc>
                <a:spcPct val="140000"/>
              </a:lnSpc>
              <a:buClr>
                <a:srgbClr val="CFE2F3"/>
              </a:buClr>
              <a:buSzPts val="1100"/>
              <a:buFont typeface="JetBrains Mono"/>
              <a:buChar char="●"/>
            </a:pPr>
            <a:r>
              <a:rPr lang="en" sz="1800" b="1" dirty="0">
                <a:solidFill>
                  <a:srgbClr val="A178BF"/>
                </a:solidFill>
                <a:ea typeface="JetBrains Mono"/>
                <a:sym typeface="JetBrains Mono"/>
              </a:rPr>
              <a:t>Notice Board</a:t>
            </a:r>
            <a:endParaRPr lang="en-US" sz="1800" b="1">
              <a:solidFill>
                <a:srgbClr val="A178BF"/>
              </a:solidFill>
              <a:ea typeface="JetBrains Mono"/>
              <a:cs typeface="JetBrains Mono"/>
            </a:endParaRPr>
          </a:p>
          <a:p>
            <a:pPr marL="457200" indent="-298450">
              <a:lnSpc>
                <a:spcPct val="140000"/>
              </a:lnSpc>
              <a:buClr>
                <a:srgbClr val="CFE2F3"/>
              </a:buClr>
              <a:buSzPts val="1100"/>
              <a:buFont typeface="JetBrains Mono"/>
              <a:buChar char="●"/>
            </a:pPr>
            <a:r>
              <a:rPr lang="en" sz="1800" b="1" dirty="0">
                <a:solidFill>
                  <a:srgbClr val="A178BF"/>
                </a:solidFill>
                <a:ea typeface="JetBrains Mono"/>
                <a:sym typeface="JetBrains Mono"/>
              </a:rPr>
              <a:t>Complaint Box</a:t>
            </a:r>
            <a:endParaRPr lang="en" sz="1800" b="1" dirty="0">
              <a:solidFill>
                <a:srgbClr val="A178BF"/>
              </a:solidFill>
              <a:ea typeface="JetBrains Mono"/>
            </a:endParaRPr>
          </a:p>
          <a:p>
            <a:pPr marL="457200" indent="-298450">
              <a:lnSpc>
                <a:spcPct val="140000"/>
              </a:lnSpc>
              <a:buClr>
                <a:srgbClr val="CFE2F3"/>
              </a:buClr>
              <a:buSzPts val="1100"/>
              <a:buFont typeface="JetBrains Mono"/>
              <a:buChar char="●"/>
            </a:pPr>
            <a:r>
              <a:rPr lang="en" sz="1800" b="1" dirty="0">
                <a:solidFill>
                  <a:srgbClr val="A178BF"/>
                </a:solidFill>
                <a:ea typeface="JetBrains Mono"/>
              </a:rPr>
              <a:t>Seat Allocation Information</a:t>
            </a:r>
          </a:p>
          <a:p>
            <a:pPr marL="457200" indent="-298450">
              <a:lnSpc>
                <a:spcPct val="140000"/>
              </a:lnSpc>
              <a:buClr>
                <a:srgbClr val="CFE2F3"/>
              </a:buClr>
              <a:buSzPts val="1100"/>
              <a:buFont typeface="JetBrains Mono"/>
              <a:buChar char="●"/>
            </a:pPr>
            <a:r>
              <a:rPr lang="en" sz="1800" b="1" dirty="0">
                <a:solidFill>
                  <a:srgbClr val="A178BF"/>
                </a:solidFill>
                <a:ea typeface="JetBrains Mono"/>
              </a:rPr>
              <a:t>Hall Welfare Trust Fund</a:t>
            </a:r>
          </a:p>
          <a:p>
            <a:pPr marL="457200" indent="-298450">
              <a:lnSpc>
                <a:spcPct val="140000"/>
              </a:lnSpc>
              <a:buClr>
                <a:srgbClr val="CFE2F3"/>
              </a:buClr>
              <a:buSzPts val="1100"/>
              <a:buFont typeface="JetBrains Mono"/>
              <a:buChar char="●"/>
            </a:pPr>
            <a:endParaRPr lang="en" b="1" dirty="0">
              <a:solidFill>
                <a:srgbClr val="CFE2F3"/>
              </a:solidFill>
              <a:ea typeface="JetBrains Mono"/>
            </a:endParaRPr>
          </a:p>
          <a:p>
            <a:pPr>
              <a:lnSpc>
                <a:spcPct val="140000"/>
              </a:lnSpc>
            </a:pPr>
            <a:endParaRPr lang="en-US" sz="1100">
              <a:solidFill>
                <a:srgbClr val="CFE2F3"/>
              </a:solidFill>
              <a:latin typeface="JetBrains Mono"/>
              <a:ea typeface="JetBrains Mono"/>
              <a:cs typeface="JetBrains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601175" y="406200"/>
            <a:ext cx="80559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rgbClr val="BB9AF7"/>
                </a:solidFill>
                <a:latin typeface="JetBrains Mono"/>
                <a:cs typeface="JetBrains Mono"/>
                <a:sym typeface="JetBrains Mono"/>
              </a:rPr>
              <a:t>Newsfeed</a:t>
            </a:r>
            <a:endParaRPr lang="en-US" sz="2400"/>
          </a:p>
        </p:txBody>
      </p:sp>
      <p:cxnSp>
        <p:nvCxnSpPr>
          <p:cNvPr id="78" name="Google Shape;78;p16"/>
          <p:cNvCxnSpPr/>
          <p:nvPr/>
        </p:nvCxnSpPr>
        <p:spPr>
          <a:xfrm>
            <a:off x="614375" y="876300"/>
            <a:ext cx="8029500" cy="0"/>
          </a:xfrm>
          <a:prstGeom prst="straightConnector1">
            <a:avLst/>
          </a:prstGeom>
          <a:noFill/>
          <a:ln w="9525" cap="flat" cmpd="sng">
            <a:solidFill>
              <a:srgbClr val="BB9A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6"/>
          <p:cNvSpPr txBox="1"/>
          <p:nvPr/>
        </p:nvSpPr>
        <p:spPr>
          <a:xfrm>
            <a:off x="664071" y="1159325"/>
            <a:ext cx="8029500" cy="3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b="1" dirty="0">
                <a:solidFill>
                  <a:srgbClr val="A178BF"/>
                </a:solidFill>
              </a:rPr>
              <a:t>Purpose:</a:t>
            </a:r>
            <a:r>
              <a:rPr lang="en" sz="1200" dirty="0">
                <a:solidFill>
                  <a:srgbClr val="D1D5DB"/>
                </a:solidFill>
              </a:rPr>
              <a:t> </a:t>
            </a:r>
            <a:r>
              <a:rPr lang="en" sz="1600" b="1" dirty="0">
                <a:solidFill>
                  <a:srgbClr val="D1D5DB"/>
                </a:solidFill>
              </a:rPr>
              <a:t>Foster community engagement and information circulation.</a:t>
            </a:r>
            <a:endParaRPr lang="en-US" sz="1600" b="1" dirty="0"/>
          </a:p>
          <a:p>
            <a:endParaRPr lang="en" sz="1200" dirty="0">
              <a:solidFill>
                <a:srgbClr val="D1D5DB"/>
              </a:solidFill>
            </a:endParaRPr>
          </a:p>
          <a:p>
            <a:r>
              <a:rPr lang="en" sz="1800" b="1" dirty="0">
                <a:solidFill>
                  <a:srgbClr val="A178BF"/>
                </a:solidFill>
              </a:rPr>
              <a:t>Features:</a:t>
            </a:r>
          </a:p>
          <a:p>
            <a:pPr marL="171450" indent="-171450">
              <a:buFont typeface="Wingdings"/>
              <a:buChar char="Ø"/>
            </a:pPr>
            <a:r>
              <a:rPr lang="en" sz="1600" b="1" dirty="0">
                <a:solidFill>
                  <a:srgbClr val="D1D5DB"/>
                </a:solidFill>
              </a:rPr>
              <a:t>Authority and student can posts on events, buy/sell, achievements, etc.</a:t>
            </a:r>
            <a:endParaRPr lang="en" sz="1600" b="1"/>
          </a:p>
          <a:p>
            <a:pPr marL="171450" indent="-171450">
              <a:buFont typeface="Wingdings"/>
              <a:buChar char="Ø"/>
            </a:pPr>
            <a:r>
              <a:rPr lang="en" sz="1600" b="1" dirty="0">
                <a:solidFill>
                  <a:srgbClr val="D1D5DB"/>
                </a:solidFill>
              </a:rPr>
              <a:t>Dynamic and interactive platform for real-time updates.</a:t>
            </a:r>
            <a:endParaRPr lang="en" sz="1600" b="1"/>
          </a:p>
          <a:p>
            <a:pPr marL="171450" indent="-171450">
              <a:buFont typeface="Wingdings"/>
              <a:buChar char="Ø"/>
            </a:pPr>
            <a:r>
              <a:rPr lang="en" sz="1600" b="1" dirty="0">
                <a:solidFill>
                  <a:srgbClr val="D1D5DB"/>
                </a:solidFill>
              </a:rPr>
              <a:t>Promotes engagement and information sharing within the hall community</a:t>
            </a:r>
            <a:r>
              <a:rPr lang="en" sz="1200" dirty="0">
                <a:solidFill>
                  <a:srgbClr val="D1D5DB"/>
                </a:solidFill>
              </a:rPr>
              <a:t>.</a:t>
            </a:r>
            <a:endParaRPr lang="en" dirty="0"/>
          </a:p>
          <a:p>
            <a:pPr marL="158750">
              <a:lnSpc>
                <a:spcPct val="140000"/>
              </a:lnSpc>
              <a:buSzPts val="1100"/>
            </a:pPr>
            <a:endParaRPr lang="en" b="1" dirty="0">
              <a:solidFill>
                <a:schemeClr val="bg1">
                  <a:lumMod val="95000"/>
                </a:schemeClr>
              </a:solidFill>
              <a:ea typeface="JetBrains Mono"/>
            </a:endParaRPr>
          </a:p>
        </p:txBody>
      </p:sp>
      <p:pic>
        <p:nvPicPr>
          <p:cNvPr id="2" name="Picture 1" descr="A hand holding a pink cell phone&#10;&#10;Description automatically generated">
            <a:extLst>
              <a:ext uri="{FF2B5EF4-FFF2-40B4-BE49-F238E27FC236}">
                <a16:creationId xmlns:a16="http://schemas.microsoft.com/office/drawing/2014/main" id="{671F0A35-E376-DCAC-D2D4-C7936697F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087" y="2935097"/>
            <a:ext cx="3163957" cy="16752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/>
        </p:nvSpPr>
        <p:spPr>
          <a:xfrm>
            <a:off x="402392" y="406200"/>
            <a:ext cx="80559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rgbClr val="BB9AF7"/>
                </a:solidFill>
                <a:sym typeface="JetBrains Mono"/>
              </a:rPr>
              <a:t>Notice Board</a:t>
            </a:r>
            <a:endParaRPr lang="en-US" sz="2400" dirty="0"/>
          </a:p>
        </p:txBody>
      </p:sp>
      <p:cxnSp>
        <p:nvCxnSpPr>
          <p:cNvPr id="192" name="Google Shape;192;p23"/>
          <p:cNvCxnSpPr/>
          <p:nvPr/>
        </p:nvCxnSpPr>
        <p:spPr>
          <a:xfrm>
            <a:off x="490136" y="834887"/>
            <a:ext cx="8029500" cy="0"/>
          </a:xfrm>
          <a:prstGeom prst="straightConnector1">
            <a:avLst/>
          </a:prstGeom>
          <a:noFill/>
          <a:ln w="9525" cap="flat" cmpd="sng">
            <a:solidFill>
              <a:srgbClr val="BB9A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C478AE3-5702-B61D-1411-247B8E957E0B}"/>
              </a:ext>
            </a:extLst>
          </p:cNvPr>
          <p:cNvSpPr txBox="1"/>
          <p:nvPr/>
        </p:nvSpPr>
        <p:spPr>
          <a:xfrm>
            <a:off x="491987" y="1009650"/>
            <a:ext cx="8151743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A178BF"/>
                </a:solidFill>
                <a:latin typeface="Söhne"/>
              </a:rPr>
              <a:t>Purpose:</a:t>
            </a:r>
            <a:r>
              <a:rPr lang="en-US" dirty="0">
                <a:solidFill>
                  <a:srgbClr val="D1D5DB"/>
                </a:solidFill>
                <a:latin typeface="Söhne"/>
              </a:rPr>
              <a:t> </a:t>
            </a:r>
            <a:r>
              <a:rPr lang="en-US" sz="1600" b="1" dirty="0">
                <a:solidFill>
                  <a:srgbClr val="D1D5DB"/>
                </a:solidFill>
                <a:latin typeface="Söhne"/>
              </a:rPr>
              <a:t>Centralized hub for official announcements and student-driven initiatives.</a:t>
            </a:r>
            <a:endParaRPr lang="en-US" sz="1600" b="1"/>
          </a:p>
          <a:p>
            <a:endParaRPr lang="en-US" dirty="0">
              <a:solidFill>
                <a:srgbClr val="D1D5DB"/>
              </a:solidFill>
              <a:latin typeface="Söhne"/>
            </a:endParaRPr>
          </a:p>
          <a:p>
            <a:r>
              <a:rPr lang="en-US" sz="1800" b="1" dirty="0">
                <a:solidFill>
                  <a:srgbClr val="A178BF"/>
                </a:solidFill>
                <a:latin typeface="Söhne"/>
              </a:rPr>
              <a:t>Features:</a:t>
            </a:r>
          </a:p>
          <a:p>
            <a:pPr marL="285750" lvl="1" indent="-285750">
              <a:buFont typeface="Wingdings"/>
              <a:buChar char="Ø"/>
            </a:pPr>
            <a:r>
              <a:rPr lang="en-US" sz="1600" b="1" dirty="0">
                <a:solidFill>
                  <a:srgbClr val="D1D5DB"/>
                </a:solidFill>
                <a:latin typeface="Söhne"/>
              </a:rPr>
              <a:t>Important notices from hall authorities.</a:t>
            </a:r>
          </a:p>
          <a:p>
            <a:pPr marL="285750" lvl="1" indent="-285750">
              <a:buFont typeface="Wingdings"/>
              <a:buChar char="Ø"/>
            </a:pPr>
            <a:r>
              <a:rPr lang="en-US" sz="1600" b="1" dirty="0">
                <a:solidFill>
                  <a:srgbClr val="D1D5DB"/>
                </a:solidFill>
                <a:latin typeface="Söhne"/>
              </a:rPr>
              <a:t>Student-driven notices for positions like </a:t>
            </a:r>
            <a:r>
              <a:rPr lang="en-US" sz="1600" b="1" dirty="0">
                <a:solidFill>
                  <a:srgbClr val="A178BF"/>
                </a:solidFill>
                <a:latin typeface="Söhne"/>
              </a:rPr>
              <a:t>mess manager</a:t>
            </a:r>
            <a:r>
              <a:rPr lang="en-US" sz="1600" b="1" dirty="0">
                <a:solidFill>
                  <a:srgbClr val="D1D5DB"/>
                </a:solidFill>
                <a:latin typeface="Söhne"/>
              </a:rPr>
              <a:t> with an </a:t>
            </a:r>
            <a:r>
              <a:rPr lang="en-US" sz="1600" b="1" dirty="0">
                <a:solidFill>
                  <a:srgbClr val="A178BF"/>
                </a:solidFill>
                <a:latin typeface="Söhne"/>
              </a:rPr>
              <a:t>application process.</a:t>
            </a:r>
            <a:endParaRPr lang="en-US" sz="1600" b="1">
              <a:solidFill>
                <a:srgbClr val="A178BF"/>
              </a:solidFill>
            </a:endParaRPr>
          </a:p>
        </p:txBody>
      </p:sp>
      <p:pic>
        <p:nvPicPr>
          <p:cNvPr id="2" name="Picture 1" descr="A board with pieces of paper and a pen&#10;&#10;Description automatically generated">
            <a:extLst>
              <a:ext uri="{FF2B5EF4-FFF2-40B4-BE49-F238E27FC236}">
                <a16:creationId xmlns:a16="http://schemas.microsoft.com/office/drawing/2014/main" id="{D895F8F2-7C67-8CD0-EB92-6E76A4648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537" y="2362200"/>
            <a:ext cx="3798403" cy="33677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/>
        </p:nvSpPr>
        <p:spPr>
          <a:xfrm>
            <a:off x="601175" y="406200"/>
            <a:ext cx="80559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rgbClr val="BB9AF7"/>
                </a:solidFill>
                <a:latin typeface="JetBrains Mono"/>
                <a:cs typeface="JetBrains Mono"/>
              </a:rPr>
              <a:t>Complaint Box</a:t>
            </a:r>
          </a:p>
        </p:txBody>
      </p:sp>
      <p:cxnSp>
        <p:nvCxnSpPr>
          <p:cNvPr id="207" name="Google Shape;207;p24"/>
          <p:cNvCxnSpPr/>
          <p:nvPr/>
        </p:nvCxnSpPr>
        <p:spPr>
          <a:xfrm>
            <a:off x="614375" y="876300"/>
            <a:ext cx="8029500" cy="0"/>
          </a:xfrm>
          <a:prstGeom prst="straightConnector1">
            <a:avLst/>
          </a:prstGeom>
          <a:noFill/>
          <a:ln w="9525" cap="flat" cmpd="sng">
            <a:solidFill>
              <a:srgbClr val="BB9A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Google Shape;208;p24"/>
          <p:cNvSpPr txBox="1"/>
          <p:nvPr/>
        </p:nvSpPr>
        <p:spPr>
          <a:xfrm>
            <a:off x="614375" y="952260"/>
            <a:ext cx="8029500" cy="3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>
              <a:lnSpc>
                <a:spcPct val="140000"/>
              </a:lnSpc>
              <a:buClr>
                <a:srgbClr val="CFE2F3"/>
              </a:buClr>
              <a:buSzPts val="1100"/>
            </a:pPr>
            <a:endParaRPr lang="en" sz="1100">
              <a:solidFill>
                <a:srgbClr val="CFE2F3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>
              <a:buSzPts val="1100"/>
            </a:pPr>
            <a:r>
              <a:rPr lang="en" sz="1800" b="1" dirty="0">
                <a:solidFill>
                  <a:srgbClr val="A178BF"/>
                </a:solidFill>
                <a:ea typeface="JetBrains Mono"/>
                <a:sym typeface="JetBrains Mono"/>
              </a:rPr>
              <a:t>Purpose:</a:t>
            </a:r>
            <a:r>
              <a:rPr lang="en" sz="1200" dirty="0">
                <a:solidFill>
                  <a:srgbClr val="D1D5DB"/>
                </a:solidFill>
                <a:ea typeface="JetBrains Mono"/>
                <a:sym typeface="JetBrains Mono"/>
              </a:rPr>
              <a:t> </a:t>
            </a:r>
            <a:r>
              <a:rPr lang="en" sz="1600" b="1" dirty="0">
                <a:solidFill>
                  <a:srgbClr val="D1D5DB"/>
                </a:solidFill>
                <a:ea typeface="JetBrains Mono"/>
                <a:sym typeface="JetBrains Mono"/>
              </a:rPr>
              <a:t>Empower students to address concerns and contribute to a responsive hall management.</a:t>
            </a:r>
            <a:endParaRPr lang="en-US" sz="1600" b="1">
              <a:solidFill>
                <a:srgbClr val="D1D5DB"/>
              </a:solidFill>
              <a:ea typeface="JetBrains Mono"/>
              <a:cs typeface="JetBrains Mono"/>
            </a:endParaRPr>
          </a:p>
          <a:p>
            <a:pPr>
              <a:buSzPts val="1100"/>
            </a:pPr>
            <a:endParaRPr lang="en" sz="1200" dirty="0">
              <a:solidFill>
                <a:srgbClr val="D1D5DB"/>
              </a:solidFill>
              <a:sym typeface="JetBrains Mono"/>
            </a:endParaRPr>
          </a:p>
          <a:p>
            <a:pPr>
              <a:buSzPts val="1100"/>
            </a:pPr>
            <a:r>
              <a:rPr lang="en" sz="1800" b="1" dirty="0">
                <a:solidFill>
                  <a:srgbClr val="A178BF"/>
                </a:solidFill>
                <a:sym typeface="JetBrains Mono"/>
              </a:rPr>
              <a:t>Features:</a:t>
            </a:r>
            <a:endParaRPr lang="en" sz="1800" dirty="0">
              <a:solidFill>
                <a:srgbClr val="A178BF"/>
              </a:solidFill>
            </a:endParaRPr>
          </a:p>
          <a:p>
            <a:pPr marL="171450" lvl="1" indent="-171450">
              <a:buSzPts val="1100"/>
              <a:buFont typeface="Wingdings"/>
              <a:buChar char="Ø"/>
            </a:pPr>
            <a:r>
              <a:rPr lang="en" sz="1600" b="1" dirty="0">
                <a:solidFill>
                  <a:srgbClr val="D1D5DB"/>
                </a:solidFill>
                <a:sym typeface="JetBrains Mono"/>
              </a:rPr>
              <a:t>A platform for students to raise complaints or issues and anonymous complaint submissions.</a:t>
            </a:r>
            <a:endParaRPr lang="en-US" sz="1600" b="1"/>
          </a:p>
          <a:p>
            <a:pPr marL="171450" lvl="1" indent="-171450">
              <a:buSzPts val="1100"/>
              <a:buFont typeface="Wingdings"/>
              <a:buChar char="Ø"/>
            </a:pPr>
            <a:r>
              <a:rPr lang="en" sz="1600" b="1" dirty="0">
                <a:solidFill>
                  <a:srgbClr val="D1D5DB"/>
                </a:solidFill>
                <a:ea typeface="JetBrains Mono"/>
                <a:sym typeface="JetBrains Mono"/>
              </a:rPr>
              <a:t>Trackable complaint resolution process.</a:t>
            </a:r>
            <a:endParaRPr lang="en" sz="1600" b="1">
              <a:solidFill>
                <a:srgbClr val="D1D5DB"/>
              </a:solidFill>
            </a:endParaRPr>
          </a:p>
          <a:p>
            <a:pPr marL="171450" lvl="1" indent="-171450">
              <a:buSzPts val="1100"/>
              <a:buFont typeface="Wingdings"/>
              <a:buChar char="Ø"/>
            </a:pPr>
            <a:r>
              <a:rPr lang="en" sz="1600" b="1" dirty="0">
                <a:solidFill>
                  <a:srgbClr val="D1D5DB"/>
                </a:solidFill>
                <a:ea typeface="JetBrains Mono"/>
              </a:rPr>
              <a:t>Efficient management of reported concerns.</a:t>
            </a:r>
          </a:p>
          <a:p>
            <a:pPr marL="457200" indent="-298450">
              <a:lnSpc>
                <a:spcPct val="140000"/>
              </a:lnSpc>
              <a:buClr>
                <a:srgbClr val="CFE2F3"/>
              </a:buClr>
              <a:buSzPts val="1100"/>
              <a:buFont typeface="JetBrains Mono"/>
              <a:buChar char="●"/>
            </a:pPr>
            <a:endParaRPr lang="en" b="1" dirty="0">
              <a:solidFill>
                <a:schemeClr val="bg1">
                  <a:lumMod val="95000"/>
                </a:schemeClr>
              </a:solidFill>
              <a:ea typeface="JetBrains Mono"/>
            </a:endParaRPr>
          </a:p>
        </p:txBody>
      </p:sp>
      <p:pic>
        <p:nvPicPr>
          <p:cNvPr id="2" name="Picture 1" descr="A red box with white text&#10;&#10;Description automatically generated">
            <a:extLst>
              <a:ext uri="{FF2B5EF4-FFF2-40B4-BE49-F238E27FC236}">
                <a16:creationId xmlns:a16="http://schemas.microsoft.com/office/drawing/2014/main" id="{6E588055-FA67-F393-FB39-CE73F553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211" y="2652091"/>
            <a:ext cx="2431645" cy="22164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/>
        </p:nvSpPr>
        <p:spPr>
          <a:xfrm>
            <a:off x="601175" y="406200"/>
            <a:ext cx="80559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rgbClr val="BB9AF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Seat Allocation Information</a:t>
            </a:r>
            <a:endParaRPr lang="en-US" sz="2400" b="1">
              <a:solidFill>
                <a:srgbClr val="BB9AF7"/>
              </a:solidFill>
              <a:latin typeface="JetBrains Mono"/>
              <a:ea typeface="JetBrains Mono"/>
              <a:cs typeface="JetBrains Mono"/>
            </a:endParaRPr>
          </a:p>
        </p:txBody>
      </p:sp>
      <p:cxnSp>
        <p:nvCxnSpPr>
          <p:cNvPr id="214" name="Google Shape;214;p25"/>
          <p:cNvCxnSpPr/>
          <p:nvPr/>
        </p:nvCxnSpPr>
        <p:spPr>
          <a:xfrm>
            <a:off x="614375" y="876300"/>
            <a:ext cx="8029500" cy="0"/>
          </a:xfrm>
          <a:prstGeom prst="straightConnector1">
            <a:avLst/>
          </a:prstGeom>
          <a:noFill/>
          <a:ln w="9525" cap="flat" cmpd="sng">
            <a:solidFill>
              <a:srgbClr val="BB9A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5"/>
          <p:cNvSpPr txBox="1"/>
          <p:nvPr/>
        </p:nvSpPr>
        <p:spPr>
          <a:xfrm>
            <a:off x="614375" y="1101347"/>
            <a:ext cx="8029500" cy="3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b="1" i="0" dirty="0">
                <a:solidFill>
                  <a:srgbClr val="A178BF"/>
                </a:solidFill>
                <a:latin typeface="Söhne"/>
                <a:ea typeface="Söhne"/>
                <a:cs typeface="Söhne"/>
              </a:rPr>
              <a:t>Purpose:</a:t>
            </a:r>
            <a:r>
              <a:rPr lang="en-US" b="0" i="0" dirty="0">
                <a:solidFill>
                  <a:srgbClr val="D1D5DB"/>
                </a:solidFill>
                <a:latin typeface="Söhne"/>
                <a:ea typeface="Söhne"/>
                <a:cs typeface="Söhne"/>
              </a:rPr>
              <a:t> </a:t>
            </a:r>
            <a:r>
              <a:rPr lang="en-US" sz="1600" b="1" i="0" dirty="0">
                <a:solidFill>
                  <a:srgbClr val="D1D5DB"/>
                </a:solidFill>
                <a:latin typeface="Söhne"/>
                <a:ea typeface="Söhne"/>
                <a:cs typeface="Söhne"/>
              </a:rPr>
              <a:t>Streamline the seat allocation process for improved efficiency.</a:t>
            </a:r>
            <a:endParaRPr lang="en-US" sz="1600" b="1"/>
          </a:p>
          <a:p>
            <a:endParaRPr lang="en-US" sz="1600" b="1" dirty="0">
              <a:solidFill>
                <a:srgbClr val="D1D5DB"/>
              </a:solidFill>
              <a:latin typeface="Söhne"/>
              <a:ea typeface="Söhne"/>
              <a:cs typeface="Söhne"/>
            </a:endParaRPr>
          </a:p>
          <a:p>
            <a:pPr algn="l"/>
            <a:r>
              <a:rPr lang="en-US" sz="1800" b="1" i="0" dirty="0">
                <a:solidFill>
                  <a:srgbClr val="A178BF"/>
                </a:solidFill>
                <a:latin typeface="Söhne"/>
                <a:ea typeface="Söhne"/>
                <a:cs typeface="Söhne"/>
              </a:rPr>
              <a:t>Features:</a:t>
            </a:r>
          </a:p>
          <a:p>
            <a:pPr marL="285750" indent="-285750">
              <a:buFont typeface="Wingdings"/>
              <a:buChar char="Ø"/>
            </a:pPr>
            <a:r>
              <a:rPr lang="en-US" sz="1600" b="1" i="0" dirty="0">
                <a:solidFill>
                  <a:srgbClr val="D1D5DB"/>
                </a:solidFill>
                <a:latin typeface="Söhne"/>
                <a:ea typeface="Söhne"/>
                <a:cs typeface="Söhne"/>
              </a:rPr>
              <a:t>Admin tools for managing seat allocations</a:t>
            </a:r>
            <a:r>
              <a:rPr lang="en-US" sz="1600" b="1" dirty="0">
                <a:solidFill>
                  <a:srgbClr val="D1D5DB"/>
                </a:solidFill>
                <a:latin typeface="Söhne"/>
                <a:ea typeface="Söhne"/>
                <a:cs typeface="Söhne"/>
              </a:rPr>
              <a:t> and allows admins to facilitate the seat allocation process</a:t>
            </a:r>
            <a:r>
              <a:rPr lang="en-US" sz="1600" b="1" dirty="0">
                <a:solidFill>
                  <a:srgbClr val="D1D5DB"/>
                </a:solidFill>
                <a:latin typeface="Söhne"/>
                <a:ea typeface="Söhne"/>
              </a:rPr>
              <a:t>.</a:t>
            </a:r>
            <a:endParaRPr lang="en-US" sz="1600" b="1">
              <a:solidFill>
                <a:srgbClr val="D1D5DB"/>
              </a:solidFill>
              <a:ea typeface="Söhne"/>
            </a:endParaRPr>
          </a:p>
          <a:p>
            <a:pPr marL="285750" indent="-285750">
              <a:buFont typeface="Wingdings"/>
              <a:buChar char="Ø"/>
            </a:pPr>
            <a:r>
              <a:rPr lang="en-US" sz="1600" b="1" dirty="0">
                <a:solidFill>
                  <a:srgbClr val="D1D5DB"/>
                </a:solidFill>
                <a:latin typeface="Söhne"/>
                <a:ea typeface="Söhne"/>
              </a:rPr>
              <a:t>Ensures fair and organized seat allocation for students.</a:t>
            </a:r>
            <a:endParaRPr lang="en-US" sz="1600" b="1">
              <a:solidFill>
                <a:srgbClr val="D1D5DB"/>
              </a:solidFill>
            </a:endParaRPr>
          </a:p>
          <a:p>
            <a:pPr marL="285750" lvl="1" indent="-285750" algn="l">
              <a:buFont typeface="Wingdings"/>
              <a:buChar char="Ø"/>
            </a:pPr>
            <a:r>
              <a:rPr lang="en-US" sz="1600" b="1" i="0" dirty="0">
                <a:solidFill>
                  <a:srgbClr val="D1D5DB"/>
                </a:solidFill>
                <a:latin typeface="Söhne"/>
                <a:ea typeface="Söhne"/>
                <a:cs typeface="Söhne"/>
              </a:rPr>
              <a:t>Student-facing interface to view and confirm seat allocations.</a:t>
            </a:r>
            <a:endParaRPr lang="en" sz="1600" b="1">
              <a:solidFill>
                <a:srgbClr val="CFE2F3"/>
              </a:solidFill>
              <a:ea typeface="JetBrains Mono"/>
            </a:endParaRPr>
          </a:p>
        </p:txBody>
      </p:sp>
      <p:pic>
        <p:nvPicPr>
          <p:cNvPr id="2" name="Picture 1" descr="A room with beds and green lockers&#10;&#10;Description automatically generated">
            <a:extLst>
              <a:ext uri="{FF2B5EF4-FFF2-40B4-BE49-F238E27FC236}">
                <a16:creationId xmlns:a16="http://schemas.microsoft.com/office/drawing/2014/main" id="{1213260E-7AD9-6A3D-5F35-F823E0F55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565" y="3010728"/>
            <a:ext cx="2965174" cy="19795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/>
        </p:nvSpPr>
        <p:spPr>
          <a:xfrm>
            <a:off x="601175" y="406200"/>
            <a:ext cx="80559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rgbClr val="BB9AF7"/>
                </a:solidFill>
                <a:latin typeface="JetBrains Mono"/>
                <a:cs typeface="JetBrains Mono"/>
                <a:sym typeface="JetBrains Mono"/>
              </a:rPr>
              <a:t>Hall Welfare Trust Fund</a:t>
            </a:r>
            <a:endParaRPr lang="en-US" sz="2400" dirty="0"/>
          </a:p>
        </p:txBody>
      </p:sp>
      <p:cxnSp>
        <p:nvCxnSpPr>
          <p:cNvPr id="222" name="Google Shape;222;p26"/>
          <p:cNvCxnSpPr/>
          <p:nvPr/>
        </p:nvCxnSpPr>
        <p:spPr>
          <a:xfrm>
            <a:off x="614375" y="876300"/>
            <a:ext cx="8029500" cy="0"/>
          </a:xfrm>
          <a:prstGeom prst="straightConnector1">
            <a:avLst/>
          </a:prstGeom>
          <a:noFill/>
          <a:ln w="9525" cap="flat" cmpd="sng">
            <a:solidFill>
              <a:srgbClr val="BB9A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26"/>
          <p:cNvSpPr txBox="1"/>
          <p:nvPr/>
        </p:nvSpPr>
        <p:spPr>
          <a:xfrm>
            <a:off x="614375" y="1159325"/>
            <a:ext cx="8029500" cy="3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b="1" i="0" dirty="0">
                <a:solidFill>
                  <a:srgbClr val="A178BF"/>
                </a:solidFill>
                <a:latin typeface="Söhne"/>
                <a:ea typeface="Söhne"/>
                <a:cs typeface="Söhne"/>
              </a:rPr>
              <a:t>Purpose:</a:t>
            </a:r>
            <a:r>
              <a:rPr lang="en-US" b="0" i="0" dirty="0">
                <a:solidFill>
                  <a:srgbClr val="D1D5DB"/>
                </a:solidFill>
                <a:latin typeface="Söhne"/>
                <a:ea typeface="Söhne"/>
                <a:cs typeface="Söhne"/>
              </a:rPr>
              <a:t> </a:t>
            </a:r>
            <a:r>
              <a:rPr lang="en-US" sz="1600" b="1" i="0" dirty="0">
                <a:solidFill>
                  <a:srgbClr val="D1D5DB"/>
                </a:solidFill>
                <a:latin typeface="Söhne"/>
                <a:ea typeface="Söhne"/>
                <a:cs typeface="Söhne"/>
              </a:rPr>
              <a:t>Facilitate financial assistance requests and approvals.</a:t>
            </a:r>
            <a:endParaRPr lang="en-US" sz="1600" b="1"/>
          </a:p>
          <a:p>
            <a:endParaRPr lang="en-US" b="1" dirty="0">
              <a:solidFill>
                <a:srgbClr val="A178BF"/>
              </a:solidFill>
              <a:latin typeface="Söhne"/>
              <a:ea typeface="Söhne"/>
              <a:cs typeface="Söhne"/>
            </a:endParaRPr>
          </a:p>
          <a:p>
            <a:pPr algn="l"/>
            <a:r>
              <a:rPr lang="en-US" sz="1800" b="1" i="0" dirty="0">
                <a:solidFill>
                  <a:srgbClr val="A178BF"/>
                </a:solidFill>
                <a:latin typeface="Söhne"/>
                <a:ea typeface="Söhne"/>
                <a:cs typeface="Söhne"/>
              </a:rPr>
              <a:t>Features:</a:t>
            </a:r>
            <a:endParaRPr lang="en-US" sz="1800" dirty="0">
              <a:solidFill>
                <a:srgbClr val="A178BF"/>
              </a:solidFill>
            </a:endParaRPr>
          </a:p>
          <a:p>
            <a:pPr marL="285750" lvl="1" indent="-285750">
              <a:buFont typeface="Wingdings"/>
              <a:buChar char="Ø"/>
            </a:pPr>
            <a:r>
              <a:rPr lang="en-US" sz="1600" b="1" dirty="0">
                <a:solidFill>
                  <a:srgbClr val="D1D5DB"/>
                </a:solidFill>
                <a:latin typeface="Söhne"/>
                <a:ea typeface="Söhne"/>
                <a:cs typeface="Söhne"/>
              </a:rPr>
              <a:t>Seamless</a:t>
            </a:r>
            <a:r>
              <a:rPr lang="en-US" sz="1600" b="1" i="0" dirty="0">
                <a:solidFill>
                  <a:srgbClr val="D1D5DB"/>
                </a:solidFill>
                <a:latin typeface="Söhne"/>
                <a:ea typeface="Söhne"/>
                <a:cs typeface="Söhne"/>
              </a:rPr>
              <a:t> request submission for monetary aid</a:t>
            </a:r>
            <a:r>
              <a:rPr lang="en-US" sz="1600" b="1" dirty="0">
                <a:solidFill>
                  <a:srgbClr val="D1D5DB"/>
                </a:solidFill>
                <a:latin typeface="Söhne"/>
                <a:ea typeface="Söhne"/>
                <a:cs typeface="Söhne"/>
              </a:rPr>
              <a:t> which enables students or alumni to request monetary aid from the hall fund.</a:t>
            </a:r>
            <a:endParaRPr lang="en-US" sz="1600" b="1" i="0" dirty="0">
              <a:solidFill>
                <a:srgbClr val="D1D5DB"/>
              </a:solidFill>
              <a:latin typeface="Söhne"/>
              <a:ea typeface="Söhne"/>
              <a:cs typeface="Söhne"/>
            </a:endParaRPr>
          </a:p>
          <a:p>
            <a:pPr marL="285750" lvl="1" indent="-285750">
              <a:buFont typeface="Wingdings"/>
              <a:buChar char="Ø"/>
            </a:pPr>
            <a:r>
              <a:rPr lang="en-US" sz="1600" b="1" i="0" dirty="0">
                <a:solidFill>
                  <a:srgbClr val="D1D5DB"/>
                </a:solidFill>
                <a:latin typeface="Söhne"/>
                <a:ea typeface="Söhne"/>
                <a:cs typeface="Söhne"/>
              </a:rPr>
              <a:t>Transparent</a:t>
            </a:r>
            <a:r>
              <a:rPr lang="en-US" sz="1600" b="1" dirty="0">
                <a:solidFill>
                  <a:srgbClr val="D1D5DB"/>
                </a:solidFill>
                <a:latin typeface="Söhne"/>
                <a:ea typeface="Söhne"/>
                <a:cs typeface="Söhne"/>
              </a:rPr>
              <a:t> and streamlined</a:t>
            </a:r>
            <a:r>
              <a:rPr lang="en-US" sz="1600" b="1" i="0" dirty="0">
                <a:solidFill>
                  <a:srgbClr val="D1D5DB"/>
                </a:solidFill>
                <a:latin typeface="Söhne"/>
                <a:ea typeface="Söhne"/>
                <a:cs typeface="Söhne"/>
              </a:rPr>
              <a:t> approval or rejection process.</a:t>
            </a:r>
            <a:endParaRPr lang="en-US" sz="1600" b="1">
              <a:solidFill>
                <a:srgbClr val="CFE2F3"/>
              </a:solidFill>
              <a:latin typeface="JetBrains Mono"/>
              <a:ea typeface="JetBrains Mono"/>
              <a:cs typeface="JetBrains Mono"/>
            </a:endParaRPr>
          </a:p>
        </p:txBody>
      </p:sp>
      <p:pic>
        <p:nvPicPr>
          <p:cNvPr id="2" name="Picture 1" descr="A group of hands holding each other&#10;&#10;Description automatically generated">
            <a:extLst>
              <a:ext uri="{FF2B5EF4-FFF2-40B4-BE49-F238E27FC236}">
                <a16:creationId xmlns:a16="http://schemas.microsoft.com/office/drawing/2014/main" id="{B652965C-725C-C94B-CF0A-FC5EFCE18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373" y="2808841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/>
        </p:nvSpPr>
        <p:spPr>
          <a:xfrm>
            <a:off x="601175" y="406200"/>
            <a:ext cx="80559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rgbClr val="BB9AF7"/>
                </a:solidFill>
                <a:sym typeface="JetBrains Mono"/>
              </a:rPr>
              <a:t>Problems we are solving</a:t>
            </a:r>
            <a:endParaRPr lang="en" sz="2400" b="1" dirty="0">
              <a:solidFill>
                <a:srgbClr val="BB9AF7"/>
              </a:solidFill>
            </a:endParaRPr>
          </a:p>
        </p:txBody>
      </p:sp>
      <p:cxnSp>
        <p:nvCxnSpPr>
          <p:cNvPr id="229" name="Google Shape;229;p27"/>
          <p:cNvCxnSpPr/>
          <p:nvPr/>
        </p:nvCxnSpPr>
        <p:spPr>
          <a:xfrm>
            <a:off x="614375" y="876300"/>
            <a:ext cx="8029500" cy="0"/>
          </a:xfrm>
          <a:prstGeom prst="straightConnector1">
            <a:avLst/>
          </a:prstGeom>
          <a:noFill/>
          <a:ln w="9525" cap="flat" cmpd="sng">
            <a:solidFill>
              <a:srgbClr val="BB9AF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2A786FC-4B59-FE06-3F99-BC47C112E2C6}"/>
              </a:ext>
            </a:extLst>
          </p:cNvPr>
          <p:cNvSpPr txBox="1"/>
          <p:nvPr/>
        </p:nvSpPr>
        <p:spPr>
          <a:xfrm>
            <a:off x="607944" y="1034499"/>
            <a:ext cx="7986090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D1D5DB"/>
                </a:solidFill>
                <a:latin typeface="Söhne"/>
              </a:rPr>
              <a:t>Improved Communication:</a:t>
            </a:r>
            <a:endParaRPr lang="en-US" dirty="0"/>
          </a:p>
          <a:p>
            <a:pPr marL="285750" lvl="1" indent="-285750">
              <a:buFont typeface="Wingdings"/>
              <a:buChar char="Ø"/>
            </a:pPr>
            <a:r>
              <a:rPr lang="en-US" dirty="0">
                <a:solidFill>
                  <a:srgbClr val="D1D5DB"/>
                </a:solidFill>
                <a:latin typeface="Söhne"/>
              </a:rPr>
              <a:t>Enhance communication between students and authorities.</a:t>
            </a:r>
          </a:p>
          <a:p>
            <a:pPr marL="285750" lvl="1" indent="-285750">
              <a:buFont typeface="Wingdings"/>
              <a:buChar char="Ø"/>
            </a:pPr>
            <a:r>
              <a:rPr lang="en-US" dirty="0">
                <a:solidFill>
                  <a:srgbClr val="D1D5DB"/>
                </a:solidFill>
                <a:latin typeface="Söhne"/>
              </a:rPr>
              <a:t>Real-time updates on events, announcements, and community activities.</a:t>
            </a:r>
          </a:p>
          <a:p>
            <a:endParaRPr lang="en-US" b="1" dirty="0">
              <a:solidFill>
                <a:srgbClr val="D1D5DB"/>
              </a:solidFill>
              <a:latin typeface="Söhne"/>
            </a:endParaRPr>
          </a:p>
          <a:p>
            <a:r>
              <a:rPr lang="en-US" b="1" dirty="0">
                <a:solidFill>
                  <a:srgbClr val="D1D5DB"/>
                </a:solidFill>
                <a:latin typeface="Söhne"/>
              </a:rPr>
              <a:t>Efficient Complaint Resolution:</a:t>
            </a:r>
            <a:endParaRPr lang="en-US" dirty="0"/>
          </a:p>
          <a:p>
            <a:pPr marL="285750" lvl="1" indent="-285750">
              <a:buFont typeface="Wingdings"/>
              <a:buChar char="Ø"/>
            </a:pPr>
            <a:r>
              <a:rPr lang="en-US" dirty="0">
                <a:solidFill>
                  <a:srgbClr val="D1D5DB"/>
                </a:solidFill>
                <a:latin typeface="Söhne"/>
              </a:rPr>
              <a:t>Empower students to voice concerns.</a:t>
            </a:r>
          </a:p>
          <a:p>
            <a:pPr marL="285750" lvl="1" indent="-285750">
              <a:buFont typeface="Wingdings"/>
              <a:buChar char="Ø"/>
            </a:pPr>
            <a:r>
              <a:rPr lang="en-US" dirty="0">
                <a:solidFill>
                  <a:srgbClr val="D1D5DB"/>
                </a:solidFill>
                <a:latin typeface="Söhne"/>
              </a:rPr>
              <a:t>Trackable resolution process for quick and effective solutions.</a:t>
            </a:r>
          </a:p>
          <a:p>
            <a:pPr marL="285750" lvl="1" indent="-285750">
              <a:buFont typeface="Wingdings"/>
              <a:buChar char="Ø"/>
            </a:pPr>
            <a:endParaRPr lang="en-US" dirty="0">
              <a:solidFill>
                <a:srgbClr val="D1D5DB"/>
              </a:solidFill>
              <a:latin typeface="Söhne"/>
            </a:endParaRPr>
          </a:p>
          <a:p>
            <a:r>
              <a:rPr lang="en-US" b="1">
                <a:solidFill>
                  <a:srgbClr val="D1D5DB"/>
                </a:solidFill>
                <a:latin typeface="Söhne"/>
              </a:rPr>
              <a:t>Streamlined Administrative Processes:</a:t>
            </a:r>
          </a:p>
          <a:p>
            <a:pPr marL="285750" lvl="1" indent="-285750">
              <a:buFont typeface="Wingdings"/>
              <a:buChar char="Ø"/>
            </a:pPr>
            <a:r>
              <a:rPr lang="en-US" dirty="0">
                <a:solidFill>
                  <a:srgbClr val="D1D5DB"/>
                </a:solidFill>
                <a:latin typeface="Söhne"/>
              </a:rPr>
              <a:t>Simplify seat allocation procedures.</a:t>
            </a:r>
          </a:p>
          <a:p>
            <a:pPr marL="285750" lvl="1" indent="-285750">
              <a:buFont typeface="Wingdings"/>
              <a:buChar char="Ø"/>
            </a:pPr>
            <a:r>
              <a:rPr lang="en-US" dirty="0">
                <a:solidFill>
                  <a:srgbClr val="D1D5DB"/>
                </a:solidFill>
                <a:latin typeface="Söhne"/>
              </a:rPr>
              <a:t>Centralized hub for official notices and student-driven initiatives.</a:t>
            </a:r>
          </a:p>
          <a:p>
            <a:pPr marL="285750" lvl="1" indent="-285750">
              <a:buFont typeface="Wingdings"/>
              <a:buChar char="Ø"/>
            </a:pPr>
            <a:endParaRPr lang="en-US" dirty="0">
              <a:solidFill>
                <a:srgbClr val="D1D5DB"/>
              </a:solidFill>
              <a:latin typeface="Söhne"/>
            </a:endParaRPr>
          </a:p>
          <a:p>
            <a:r>
              <a:rPr lang="en-US" b="1" dirty="0">
                <a:solidFill>
                  <a:srgbClr val="D1D5DB"/>
                </a:solidFill>
                <a:latin typeface="Söhne"/>
              </a:rPr>
              <a:t>Transparent Financial Assistance:</a:t>
            </a:r>
          </a:p>
          <a:p>
            <a:pPr marL="285750" lvl="1" indent="-285750">
              <a:buFont typeface="Wingdings"/>
              <a:buChar char="Ø"/>
            </a:pPr>
            <a:r>
              <a:rPr lang="en-US" dirty="0">
                <a:solidFill>
                  <a:srgbClr val="D1D5DB"/>
                </a:solidFill>
                <a:latin typeface="Söhne"/>
              </a:rPr>
              <a:t>Provide a structured process for students to seek financial help.</a:t>
            </a:r>
          </a:p>
          <a:p>
            <a:pPr marL="285750" lvl="1" indent="-285750">
              <a:buFont typeface="Wingdings"/>
              <a:buChar char="Ø"/>
            </a:pPr>
            <a:r>
              <a:rPr lang="en-US" dirty="0">
                <a:solidFill>
                  <a:srgbClr val="D1D5DB"/>
                </a:solidFill>
                <a:latin typeface="Söhne"/>
              </a:rPr>
              <a:t>Ensure transparency in fund request approvals or rejections.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863</cp:revision>
  <dcterms:modified xsi:type="dcterms:W3CDTF">2023-12-03T08:54:11Z</dcterms:modified>
</cp:coreProperties>
</file>